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33"/>
  </p:notesMasterIdLst>
  <p:sldIdLst>
    <p:sldId id="256" r:id="rId2"/>
    <p:sldId id="258" r:id="rId3"/>
    <p:sldId id="275" r:id="rId4"/>
    <p:sldId id="259" r:id="rId5"/>
    <p:sldId id="282" r:id="rId6"/>
    <p:sldId id="263" r:id="rId7"/>
    <p:sldId id="264" r:id="rId8"/>
    <p:sldId id="265" r:id="rId9"/>
    <p:sldId id="271" r:id="rId10"/>
    <p:sldId id="278" r:id="rId11"/>
    <p:sldId id="283" r:id="rId12"/>
    <p:sldId id="279" r:id="rId13"/>
    <p:sldId id="269" r:id="rId14"/>
    <p:sldId id="270" r:id="rId15"/>
    <p:sldId id="285" r:id="rId16"/>
    <p:sldId id="277" r:id="rId17"/>
    <p:sldId id="266" r:id="rId18"/>
    <p:sldId id="267" r:id="rId19"/>
    <p:sldId id="273" r:id="rId20"/>
    <p:sldId id="280" r:id="rId21"/>
    <p:sldId id="287" r:id="rId22"/>
    <p:sldId id="288" r:id="rId23"/>
    <p:sldId id="291" r:id="rId24"/>
    <p:sldId id="290" r:id="rId25"/>
    <p:sldId id="276" r:id="rId26"/>
    <p:sldId id="281" r:id="rId27"/>
    <p:sldId id="284" r:id="rId28"/>
    <p:sldId id="286" r:id="rId29"/>
    <p:sldId id="272" r:id="rId30"/>
    <p:sldId id="289" r:id="rId31"/>
    <p:sldId id="274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3" autoAdjust="0"/>
    <p:restoredTop sz="94660"/>
  </p:normalViewPr>
  <p:slideViewPr>
    <p:cSldViewPr>
      <p:cViewPr varScale="1">
        <p:scale>
          <a:sx n="66" d="100"/>
          <a:sy n="66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6BDD4-B5A7-4725-A392-7CEFF0D17D90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0AEC6-5AB9-4C81-B9FA-96A2835D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2C5443-F79A-41B9-8416-E933D6A4A9F4}" type="datetimeFigureOut">
              <a:rPr lang="en-US" smtClean="0"/>
              <a:t>28.09.2017.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52FB58-E9B1-4AF2-8AED-DCC12319FD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038600"/>
          </a:xfrm>
        </p:spPr>
        <p:txBody>
          <a:bodyPr>
            <a:normAutofit/>
          </a:bodyPr>
          <a:lstStyle/>
          <a:p>
            <a:r>
              <a:rPr lang="sr-Cyrl-RS" dirty="0" smtClean="0"/>
              <a:t>ПРЕГЛЕД </a:t>
            </a:r>
            <a:r>
              <a:rPr lang="sr-Cyrl-RS" dirty="0"/>
              <a:t>ПРЕДЛОГА </a:t>
            </a:r>
            <a:r>
              <a:rPr lang="sr-Cyrl-RS" dirty="0" smtClean="0"/>
              <a:t>ОРГАНИЗАЦИЈА ЦИВИЛНОГ ДРУШТВА ПО </a:t>
            </a:r>
            <a:r>
              <a:rPr lang="sr-Cyrl-RS" dirty="0" smtClean="0"/>
              <a:t>ЈАВНОМ ПОЗИВУ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648200" y="4419600"/>
            <a:ext cx="4343400" cy="1904999"/>
          </a:xfrm>
        </p:spPr>
        <p:txBody>
          <a:bodyPr>
            <a:normAutofit fontScale="92500" lnSpcReduction="20000"/>
          </a:bodyPr>
          <a:lstStyle/>
          <a:p>
            <a:endParaRPr lang="sr-Cyrl-R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Maja </a:t>
            </a:r>
            <a:r>
              <a:rPr lang="sr-Cyrl-RS" dirty="0">
                <a:solidFill>
                  <a:schemeClr val="tx2"/>
                </a:solidFill>
              </a:rPr>
              <a:t>Прелић,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sr-Cyrl-RS" dirty="0" smtClean="0">
                <a:solidFill>
                  <a:schemeClr val="tx2"/>
                </a:solidFill>
              </a:rPr>
              <a:t>консултант </a:t>
            </a:r>
            <a:r>
              <a:rPr lang="sr-Cyrl-RS" dirty="0">
                <a:solidFill>
                  <a:schemeClr val="tx2"/>
                </a:solidFill>
              </a:rPr>
              <a:t>за уставне промене</a:t>
            </a:r>
            <a:endParaRPr lang="en-US" dirty="0">
              <a:solidFill>
                <a:schemeClr val="tx2"/>
              </a:solidFill>
            </a:endParaRPr>
          </a:p>
          <a:p>
            <a:endParaRPr lang="sr-Cyrl-RS" dirty="0" smtClean="0"/>
          </a:p>
          <a:p>
            <a:r>
              <a:rPr lang="sr-Cyrl-RS" dirty="0" smtClean="0">
                <a:solidFill>
                  <a:schemeClr val="tx2"/>
                </a:solidFill>
              </a:rPr>
              <a:t>21. јул 2017.</a:t>
            </a:r>
          </a:p>
          <a:p>
            <a:r>
              <a:rPr lang="sr-Cyrl-RS" dirty="0" smtClean="0">
                <a:solidFill>
                  <a:schemeClr val="tx2"/>
                </a:solidFill>
              </a:rPr>
              <a:t>Београд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99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 lnSpcReduction="10000"/>
          </a:bodyPr>
          <a:lstStyle/>
          <a:p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СТАЛНОСТ СУДИЈСКЕ ФУНКЦИЈЕ- Пробни мандат од 3 године треба укинути</a:t>
            </a:r>
            <a:endParaRPr lang="sr-Cyrl-CS" dirty="0"/>
          </a:p>
          <a:p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НЕПРЕМЕСТИВОСТ- Неопходно је прописати да судија у случају укидања суда </a:t>
            </a:r>
            <a:r>
              <a:rPr lang="ru-RU" dirty="0" smtClean="0"/>
              <a:t>или </a:t>
            </a:r>
            <a:r>
              <a:rPr lang="ru-RU" dirty="0"/>
              <a:t>претежног дела надлежности суда </a:t>
            </a:r>
            <a:r>
              <a:rPr lang="ru-RU" dirty="0" smtClean="0"/>
              <a:t>у који </a:t>
            </a:r>
            <a:r>
              <a:rPr lang="ru-RU" dirty="0"/>
              <a:t>је </a:t>
            </a:r>
            <a:r>
              <a:rPr lang="ru-RU" dirty="0" smtClean="0"/>
              <a:t>изабран, може изузетно бити без своје сагласности трајно премештен, али само у суд исте врсте и степена</a:t>
            </a:r>
          </a:p>
          <a:p>
            <a:pPr marL="0" indent="0">
              <a:buNone/>
            </a:pP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ИМУНИТЕТ- Имунитетску заштиту проширити на целокупан судски поступак</a:t>
            </a:r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НАЧЕЛА СУДСТВА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sz="2800" dirty="0" smtClean="0"/>
              <a:t>-Регулисати успостављање судског буџета</a:t>
            </a:r>
          </a:p>
          <a:p>
            <a:pPr marL="0" indent="0">
              <a:buNone/>
            </a:pPr>
            <a:endParaRPr lang="sr-Cyrl-CS" sz="2800" dirty="0" smtClean="0"/>
          </a:p>
          <a:p>
            <a:pPr marL="0" indent="0">
              <a:buNone/>
            </a:pPr>
            <a:r>
              <a:rPr lang="sr-Cyrl-CS" sz="2800" dirty="0" smtClean="0"/>
              <a:t>-Гарантовати законско регулисање плата судија, односно право на плату судија подићи на уставни ниво </a:t>
            </a:r>
          </a:p>
          <a:p>
            <a:pPr marL="0" indent="0">
              <a:buNone/>
            </a:pPr>
            <a:r>
              <a:rPr lang="sr-Cyrl-CS" sz="2800" dirty="0" smtClean="0"/>
              <a:t>(одредба би требала да гласи: „Судија има право на плату у складу са достојанством судијске функције и његовом одговорношћу“)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НАЧЕЛА СУДСТВА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63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93724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chemeClr val="tx2"/>
                </a:solidFill>
              </a:rPr>
              <a:t>Критика: назив не одговара надлежностима које ВКС има према Уставу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/>
              <a:t/>
            </a:r>
            <a:br>
              <a:rPr lang="sr-Cyrl-RS" sz="3200" dirty="0"/>
            </a:br>
            <a:r>
              <a:rPr lang="sr-Cyrl-RS" sz="3200" dirty="0" smtClean="0">
                <a:solidFill>
                  <a:schemeClr val="tx2"/>
                </a:solidFill>
              </a:rPr>
              <a:t>Предлог: вратити назив- Врховни суд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>
                <a:solidFill>
                  <a:schemeClr val="tx2"/>
                </a:solidFill>
              </a:rPr>
              <a:t/>
            </a:r>
            <a:br>
              <a:rPr lang="sr-Cyrl-RS" sz="3200" dirty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Предлог: Избор председника ВКС-а требало би са Народне скупштине пренети на Високи савет судства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609601"/>
            <a:ext cx="6417734" cy="1447799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ВРСТЕ СУДОВА-</a:t>
            </a:r>
          </a:p>
          <a:p>
            <a:r>
              <a:rPr lang="sr-Cyrl-RS" sz="3600" dirty="0" smtClean="0"/>
              <a:t>ВРХОВНИ КАСАЦИОНИ СУД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65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17524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tx2"/>
                </a:solidFill>
              </a:rPr>
              <a:t>Критика: Избор судија од стране Народне скупштине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>
                <a:solidFill>
                  <a:schemeClr val="tx2"/>
                </a:solidFill>
              </a:rPr>
              <a:t/>
            </a:r>
            <a:br>
              <a:rPr lang="sr-Cyrl-RS" sz="3200" dirty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Критика: Пробни мандат (први избор у трајању од 3 године)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685801"/>
            <a:ext cx="6417734" cy="83820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ИЗБОР СУДИЈА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092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057400"/>
            <a:ext cx="7772400" cy="41148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chemeClr val="tx2"/>
                </a:solidFill>
              </a:rPr>
              <a:t>Предлог: Високи савет судства треба да буде искључиво надлежан за избор свих судија и председника судова; искључити Народну скуштину из избора судија и председника судова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Предлог: укидање временског ограничења за први избор лица које се бира на судијску функцију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685801"/>
            <a:ext cx="6417734" cy="91440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ИЗБОР СУДИЈА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085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4800600"/>
          </a:xfrm>
        </p:spPr>
        <p:txBody>
          <a:bodyPr>
            <a:normAutofit/>
          </a:bodyPr>
          <a:lstStyle/>
          <a:p>
            <a:r>
              <a:rPr lang="sr-Cyrl-CS" sz="2800" dirty="0" smtClean="0">
                <a:solidFill>
                  <a:schemeClr val="tx2"/>
                </a:solidFill>
              </a:rPr>
              <a:t>Предлог: Решење да ВСС доноси одлуку о избору судије на судијску функцију, а председник Републике доноси указ о ступању на судијску функцију лица које се први пут бира </a:t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>
                <a:solidFill>
                  <a:schemeClr val="tx2"/>
                </a:solidFill>
              </a:rPr>
              <a:t/>
            </a:r>
            <a:br>
              <a:rPr lang="sr-Cyrl-CS" sz="2800" dirty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>Предлог: На прву судијску функцију бира се лице које је завршило почетну обуку на Правосудној академији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609601"/>
            <a:ext cx="6417734" cy="914400"/>
          </a:xfrm>
        </p:spPr>
        <p:txBody>
          <a:bodyPr/>
          <a:lstStyle/>
          <a:p>
            <a:r>
              <a:rPr lang="sr-Cyrl-RS" sz="3200" dirty="0"/>
              <a:t>ИЗБОР СУДИЈА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986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CS" sz="2800" dirty="0" smtClean="0"/>
              <a:t>Предлог: Основе за престанак судијске функције и разлоге за разрешење поново треба конституционализовати</a:t>
            </a:r>
          </a:p>
          <a:p>
            <a:pPr marL="0" indent="0" algn="ctr">
              <a:buNone/>
            </a:pPr>
            <a:endParaRPr lang="sr-Cyrl-CS" sz="2800" dirty="0"/>
          </a:p>
          <a:p>
            <a:pPr marL="0" indent="0" algn="ctr">
              <a:buNone/>
            </a:pPr>
            <a:r>
              <a:rPr lang="sr-Cyrl-CS" sz="2800" dirty="0" smtClean="0"/>
              <a:t>Предлог: У прописивању разлога за разрешење треба избегавати коришћење правних стандарда попут „несавесног“ поступања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Престанак судијске функције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73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7772400" cy="378484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chemeClr val="tx2"/>
                </a:solidFill>
              </a:rPr>
              <a:t>Критика: чланови по положају (министар правде  и </a:t>
            </a:r>
            <a:r>
              <a:rPr lang="ru-RU" sz="3200" dirty="0">
                <a:solidFill>
                  <a:schemeClr val="tx2"/>
                </a:solidFill>
              </a:rPr>
              <a:t>председник надлежног одбора Народне скупштине</a:t>
            </a:r>
            <a:r>
              <a:rPr lang="sr-Cyrl-RS" sz="3200" dirty="0" smtClean="0">
                <a:solidFill>
                  <a:schemeClr val="tx2"/>
                </a:solidFill>
              </a:rPr>
              <a:t>)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Критика: </a:t>
            </a:r>
            <a:r>
              <a:rPr lang="sr-Cyrl-RS" sz="3200" smtClean="0">
                <a:solidFill>
                  <a:schemeClr val="tx2"/>
                </a:solidFill>
              </a:rPr>
              <a:t>чланство адвоката</a:t>
            </a: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>
                <a:solidFill>
                  <a:schemeClr val="tx2"/>
                </a:solidFill>
              </a:rPr>
              <a:t/>
            </a:r>
            <a:br>
              <a:rPr lang="sr-Cyrl-RS" sz="3200" dirty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Критика: председник ВКС-а=председник ВСС-а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457201"/>
            <a:ext cx="6417734" cy="11430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Високи савет судства </a:t>
            </a:r>
          </a:p>
          <a:p>
            <a:r>
              <a:rPr lang="sr-Cyrl-RS" sz="3200" dirty="0" smtClean="0"/>
              <a:t>(састав, избор и надлежност)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204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209800"/>
            <a:ext cx="7772400" cy="4191000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>
                <a:solidFill>
                  <a:schemeClr val="tx2"/>
                </a:solidFill>
              </a:rPr>
              <a:t/>
            </a:r>
            <a:br>
              <a:rPr lang="sr-Cyrl-RS" sz="2800" dirty="0" smtClean="0">
                <a:solidFill>
                  <a:schemeClr val="tx2"/>
                </a:solidFill>
              </a:rPr>
            </a:br>
            <a:r>
              <a:rPr lang="sr-Cyrl-RS" sz="2800" dirty="0" smtClean="0">
                <a:solidFill>
                  <a:schemeClr val="tx2"/>
                </a:solidFill>
              </a:rPr>
              <a:t>Предлог</a:t>
            </a:r>
            <a:r>
              <a:rPr lang="sr-Cyrl-RS" sz="2800" dirty="0">
                <a:solidFill>
                  <a:schemeClr val="tx2"/>
                </a:solidFill>
              </a:rPr>
              <a:t>: искључити из састава ВСС-а министра правде  и </a:t>
            </a:r>
            <a:r>
              <a:rPr lang="ru-RU" sz="2800" dirty="0">
                <a:solidFill>
                  <a:schemeClr val="tx2"/>
                </a:solidFill>
              </a:rPr>
              <a:t>председника надлежног одбора Народне </a:t>
            </a:r>
            <a:r>
              <a:rPr lang="ru-RU" sz="2800" dirty="0" smtClean="0">
                <a:solidFill>
                  <a:schemeClr val="tx2"/>
                </a:solidFill>
              </a:rPr>
              <a:t>скупштине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Предлог: </a:t>
            </a:r>
            <a:r>
              <a:rPr lang="sr-Cyrl-RS" sz="2800" dirty="0">
                <a:solidFill>
                  <a:schemeClr val="tx2"/>
                </a:solidFill>
              </a:rPr>
              <a:t>искључити из састава ВСС-а </a:t>
            </a:r>
            <a:r>
              <a:rPr lang="ru-RU" sz="2800" dirty="0">
                <a:solidFill>
                  <a:schemeClr val="tx2"/>
                </a:solidFill>
              </a:rPr>
              <a:t>председника надлежног одбора Народне </a:t>
            </a:r>
            <a:r>
              <a:rPr lang="ru-RU" sz="2800" dirty="0" smtClean="0">
                <a:solidFill>
                  <a:schemeClr val="tx2"/>
                </a:solidFill>
              </a:rPr>
              <a:t>скупштине, а министру правде као члану ВСС-а ограничити овлашћења </a:t>
            </a:r>
            <a:r>
              <a:rPr lang="sr-Cyrl-RS" sz="2800" dirty="0">
                <a:solidFill>
                  <a:schemeClr val="tx2"/>
                </a:solidFill>
              </a:rPr>
              <a:t/>
            </a:r>
            <a:br>
              <a:rPr lang="sr-Cyrl-RS" sz="2800" dirty="0">
                <a:solidFill>
                  <a:schemeClr val="tx2"/>
                </a:solidFill>
              </a:rPr>
            </a:br>
            <a:r>
              <a:rPr lang="sr-Cyrl-RS" sz="2800" dirty="0">
                <a:solidFill>
                  <a:schemeClr val="tx2"/>
                </a:solidFill>
              </a:rPr>
              <a:t/>
            </a:r>
            <a:br>
              <a:rPr lang="sr-Cyrl-RS" sz="2800" dirty="0">
                <a:solidFill>
                  <a:schemeClr val="tx2"/>
                </a:solidFill>
              </a:rPr>
            </a:br>
            <a:r>
              <a:rPr lang="sr-Cyrl-RS" sz="2800" dirty="0" smtClean="0">
                <a:solidFill>
                  <a:schemeClr val="tx2"/>
                </a:solidFill>
              </a:rPr>
              <a:t>Предлог: искључити </a:t>
            </a:r>
            <a:r>
              <a:rPr lang="sr-Cyrl-RS" sz="2800" dirty="0">
                <a:solidFill>
                  <a:schemeClr val="tx2"/>
                </a:solidFill>
              </a:rPr>
              <a:t>из састава ВСС-а </a:t>
            </a:r>
            <a:r>
              <a:rPr lang="sr-Cyrl-RS" sz="2800" dirty="0" smtClean="0">
                <a:solidFill>
                  <a:schemeClr val="tx2"/>
                </a:solidFill>
              </a:rPr>
              <a:t> све оне које не врше судијску функцију </a:t>
            </a:r>
            <a:r>
              <a:rPr lang="sr-Cyrl-RS" sz="2800" dirty="0">
                <a:solidFill>
                  <a:schemeClr val="tx2"/>
                </a:solidFill>
              </a:rPr>
              <a:t/>
            </a:r>
            <a:br>
              <a:rPr lang="sr-Cyrl-RS" sz="2800" dirty="0">
                <a:solidFill>
                  <a:schemeClr val="tx2"/>
                </a:solidFill>
              </a:rPr>
            </a:br>
            <a:r>
              <a:rPr lang="sr-Cyrl-RS" sz="2800" dirty="0">
                <a:solidFill>
                  <a:schemeClr val="tx2"/>
                </a:solidFill>
              </a:rPr>
              <a:t/>
            </a:r>
            <a:br>
              <a:rPr lang="sr-Cyrl-R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381000"/>
            <a:ext cx="6417734" cy="1524001"/>
          </a:xfrm>
        </p:spPr>
        <p:txBody>
          <a:bodyPr/>
          <a:lstStyle/>
          <a:p>
            <a:r>
              <a:rPr lang="sr-Cyrl-RS" sz="3200" dirty="0"/>
              <a:t>Високи савет судства </a:t>
            </a:r>
          </a:p>
          <a:p>
            <a:r>
              <a:rPr lang="sr-Cyrl-RS" sz="3200" dirty="0"/>
              <a:t>(састав, избор и надлежност)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057400"/>
            <a:ext cx="7772400" cy="4419600"/>
          </a:xfrm>
        </p:spPr>
        <p:txBody>
          <a:bodyPr>
            <a:normAutofit fontScale="90000"/>
          </a:bodyPr>
          <a:lstStyle/>
          <a:p>
            <a:r>
              <a:rPr lang="sr-Cyrl-RS" sz="3100" dirty="0">
                <a:solidFill>
                  <a:schemeClr val="tx2"/>
                </a:solidFill>
              </a:rPr>
              <a:t>Предлог:  Судије као изборне чланове ВСС-а треба непосредно да бирају све судије, а не Народна </a:t>
            </a:r>
            <a:r>
              <a:rPr lang="sr-Cyrl-RS" sz="3100" dirty="0" smtClean="0">
                <a:solidFill>
                  <a:schemeClr val="tx2"/>
                </a:solidFill>
              </a:rPr>
              <a:t>скупштина</a:t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/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>Предлог: Укинути ограничење да изборни чланови који нису судије морају бити из реда адвоката и професора правних факултета </a:t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/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>Предлог: Председника ВСС-а треба да бирају чланови савета 2/3 већином</a:t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600" dirty="0" smtClean="0">
                <a:solidFill>
                  <a:schemeClr val="tx2"/>
                </a:solidFill>
              </a:rPr>
              <a:t> </a:t>
            </a:r>
            <a:r>
              <a:rPr lang="sr-Cyrl-RS" dirty="0">
                <a:solidFill>
                  <a:schemeClr val="tx2"/>
                </a:solidFill>
              </a:rPr>
              <a:t/>
            </a:r>
            <a:br>
              <a:rPr lang="sr-Cyrl-RS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7200"/>
            <a:ext cx="6417734" cy="1600200"/>
          </a:xfrm>
        </p:spPr>
        <p:txBody>
          <a:bodyPr/>
          <a:lstStyle/>
          <a:p>
            <a:r>
              <a:rPr lang="sr-Cyrl-RS" sz="3200" dirty="0"/>
              <a:t>Високи савет судства </a:t>
            </a:r>
          </a:p>
          <a:p>
            <a:r>
              <a:rPr lang="sr-Cyrl-RS" sz="3200" dirty="0"/>
              <a:t>(састав, избор и надлежност)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2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sr-Cyrl-RS" sz="3200" dirty="0"/>
              <a:t>19. маја 2017. године Министарство правде у сарадњи са Канцеларијом за сарадњу са цивилним друштвом објавило је јавни позив за учешће организација цивилног друштва </a:t>
            </a:r>
            <a:r>
              <a:rPr lang="en-US" sz="3200" dirty="0"/>
              <a:t>у консултативно</a:t>
            </a:r>
            <a:r>
              <a:rPr lang="sr-Cyrl-RS" sz="3200" dirty="0"/>
              <a:t>м </a:t>
            </a:r>
            <a:r>
              <a:rPr lang="en-US" sz="3200" dirty="0"/>
              <a:t>процесу </a:t>
            </a:r>
            <a:r>
              <a:rPr lang="sr-Cyrl-RS" sz="3200" dirty="0" smtClean="0"/>
              <a:t>који се односи на измене Устава у области правосуђа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0800000" flipH="1" flipV="1">
            <a:off x="1371600" y="533400"/>
            <a:ext cx="5867400" cy="6096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Консултативни процес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18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dirty="0" smtClean="0"/>
              <a:t>Предлог: Треба прописати да избор и разрешење свих судија и председника врши Високи савет судства</a:t>
            </a:r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dirty="0" smtClean="0"/>
              <a:t>Предлог: Надлежност ВСС-а проширити на право предлагања закона из његове надлежности </a:t>
            </a:r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dirty="0" smtClean="0"/>
              <a:t>Предлог: Омогућити правни лек против одлука ВСС-а о избору судија због повреде правила поступка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/>
          </a:bodyPr>
          <a:lstStyle/>
          <a:p>
            <a:r>
              <a:rPr lang="sr-Cyrl-RS" sz="3200" dirty="0"/>
              <a:t>Високи савет судства </a:t>
            </a:r>
            <a:br>
              <a:rPr lang="sr-Cyrl-RS" sz="3200" dirty="0"/>
            </a:br>
            <a:r>
              <a:rPr lang="sr-Cyrl-RS" sz="3200" dirty="0"/>
              <a:t>(састав, избор и надлежност)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7113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Критика:  Поступак избора Републичког јавног тужиоца, јавних тужилаца и заменика јавних тужилаца</a:t>
            </a:r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dirty="0" smtClean="0"/>
              <a:t>Критика: Пробни мандат од 3 године за лица која се први пут бирају за заменике јавног тужиоца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ЈАВНО ТУЖИЛАШТВО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7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CS" dirty="0" smtClean="0"/>
              <a:t>Предлог: Државно веће тужилаца </a:t>
            </a:r>
            <a:r>
              <a:rPr lang="sr-Cyrl-RS" dirty="0" smtClean="0"/>
              <a:t>треба </a:t>
            </a:r>
            <a:r>
              <a:rPr lang="sr-Cyrl-RS" dirty="0"/>
              <a:t>да буде искључиво </a:t>
            </a:r>
            <a:r>
              <a:rPr lang="sr-Cyrl-RS" dirty="0" smtClean="0"/>
              <a:t>надлежно </a:t>
            </a:r>
            <a:r>
              <a:rPr lang="sr-Cyrl-RS" dirty="0"/>
              <a:t>за </a:t>
            </a:r>
            <a:r>
              <a:rPr lang="sr-Cyrl-RS" dirty="0" smtClean="0"/>
              <a:t>избор </a:t>
            </a:r>
            <a:r>
              <a:rPr lang="sr-Cyrl-CS" dirty="0"/>
              <a:t>Републичког јавног тужиоца, јавних тужилаца и заменика јавних </a:t>
            </a:r>
            <a:r>
              <a:rPr lang="sr-Cyrl-CS" dirty="0" smtClean="0"/>
              <a:t>тужилаца</a:t>
            </a:r>
            <a:r>
              <a:rPr lang="sr-Cyrl-RS" dirty="0" smtClean="0"/>
              <a:t>; </a:t>
            </a:r>
            <a:r>
              <a:rPr lang="sr-Cyrl-RS" dirty="0"/>
              <a:t>искључити Народну скуштину </a:t>
            </a:r>
            <a:r>
              <a:rPr lang="sr-Cyrl-RS" dirty="0" smtClean="0"/>
              <a:t>и Владу из поступка избора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Предлог: Брисати одредбу по којој </a:t>
            </a:r>
            <a:r>
              <a:rPr lang="sr-Cyrl-CS" dirty="0" smtClean="0"/>
              <a:t>Републички јавни тужилац и јавни тужиоци </a:t>
            </a:r>
            <a:r>
              <a:rPr lang="ru-RU" dirty="0"/>
              <a:t> за свој рад </a:t>
            </a:r>
            <a:r>
              <a:rPr lang="ru-RU" dirty="0" smtClean="0"/>
              <a:t>одговарају Народној скупштини</a:t>
            </a:r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ЈАВНО ТУЖИЛАШТВО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62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/>
              <a:t>Предлог: Члан 156. који одређује положај и надлежност јавног тужилаштва требао би у ставу 1. да гласи-  „Јавно </a:t>
            </a:r>
            <a:r>
              <a:rPr lang="sr-Cyrl-CS" dirty="0"/>
              <a:t>тужилаштво је јединствени, самостални и у вршењу своје надлежности независан (алтернатива: независан) правосудни државни орган који гони учиниоце кривичних и других кажњивих дела, штити </a:t>
            </a:r>
            <a:r>
              <a:rPr lang="sr-Cyrl-CS" dirty="0" smtClean="0"/>
              <a:t>уставнос</a:t>
            </a:r>
            <a:r>
              <a:rPr lang="sr-Cyrl-RS" dirty="0" smtClean="0"/>
              <a:t>т и законитост.</a:t>
            </a:r>
            <a:r>
              <a:rPr lang="sr-Cyrl-CS" dirty="0" smtClean="0"/>
              <a:t>“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ЈАВНО ТУЖИЛАШТВО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05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/>
              <a:t>Предлог:      Сужавање начела хијерархије и         централизације у оквиру јавног тужилаштва 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Предлог: </a:t>
            </a:r>
            <a:r>
              <a:rPr lang="sr-Cyrl-RS" dirty="0" smtClean="0"/>
              <a:t>          Увести </a:t>
            </a:r>
            <a:r>
              <a:rPr lang="sr-Cyrl-RS" dirty="0"/>
              <a:t>нове </a:t>
            </a:r>
            <a:r>
              <a:rPr lang="sr-Cyrl-RS" dirty="0" smtClean="0"/>
              <a:t>називе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             РЈТ =Врховно </a:t>
            </a:r>
            <a:r>
              <a:rPr lang="sr-Cyrl-RS" dirty="0"/>
              <a:t>јавно </a:t>
            </a:r>
            <a:r>
              <a:rPr lang="sr-Cyrl-RS" dirty="0" smtClean="0"/>
              <a:t>тужилаштво</a:t>
            </a:r>
          </a:p>
          <a:p>
            <a:pPr marL="0" indent="0">
              <a:buNone/>
            </a:pPr>
            <a:r>
              <a:rPr lang="sr-Cyrl-RS" dirty="0" smtClean="0"/>
              <a:t>           Јавни тужилац= Главни јавни тужилац</a:t>
            </a:r>
          </a:p>
          <a:p>
            <a:pPr marL="0" indent="0">
              <a:buNone/>
            </a:pPr>
            <a:r>
              <a:rPr lang="sr-Cyrl-RS" dirty="0" smtClean="0"/>
              <a:t>          Заменик јавног тужиоца= Јавни тужилац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ЈАВНО ТУЖИЛАШТВО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60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28800"/>
            <a:ext cx="7772400" cy="4648200"/>
          </a:xfrm>
        </p:spPr>
        <p:txBody>
          <a:bodyPr>
            <a:normAutofit fontScale="90000"/>
          </a:bodyPr>
          <a:lstStyle/>
          <a:p>
            <a:r>
              <a:rPr lang="sr-Cyrl-CS" sz="4000" dirty="0" smtClean="0"/>
              <a:t>Исте критике и предлози као и за ВСС</a:t>
            </a:r>
            <a:br>
              <a:rPr lang="sr-Cyrl-CS" sz="4000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2800" dirty="0" smtClean="0">
                <a:solidFill>
                  <a:schemeClr val="tx2"/>
                </a:solidFill>
              </a:rPr>
              <a:t>Предлог: ДВТ треба да чине </a:t>
            </a:r>
            <a:r>
              <a:rPr lang="sr-Cyrl-CS" sz="2800" dirty="0">
                <a:solidFill>
                  <a:schemeClr val="tx2"/>
                </a:solidFill>
              </a:rPr>
              <a:t>седам јавних тужилаца </a:t>
            </a:r>
            <a:r>
              <a:rPr lang="sr-Cyrl-CS" sz="2800" dirty="0" smtClean="0">
                <a:solidFill>
                  <a:schemeClr val="tx2"/>
                </a:solidFill>
              </a:rPr>
              <a:t>и </a:t>
            </a:r>
            <a:r>
              <a:rPr lang="sr-Cyrl-CS" sz="2800" dirty="0">
                <a:solidFill>
                  <a:schemeClr val="tx2"/>
                </a:solidFill>
              </a:rPr>
              <a:t>четири угледна и истакнута правника са најмање 15 година искуства у струци, од којих је један адвокат, други професор правног факултета, трећи судија и четврти представник организације цивилног друштва која се, поред осталог, бави заштитом људских права у судским </a:t>
            </a:r>
            <a:r>
              <a:rPr lang="sr-Cyrl-CS" sz="2800" dirty="0" smtClean="0">
                <a:solidFill>
                  <a:schemeClr val="tx2"/>
                </a:solidFill>
              </a:rPr>
              <a:t>поступцима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609601"/>
            <a:ext cx="6417734" cy="838199"/>
          </a:xfrm>
        </p:spPr>
        <p:txBody>
          <a:bodyPr>
            <a:normAutofit/>
          </a:bodyPr>
          <a:lstStyle/>
          <a:p>
            <a:r>
              <a:rPr lang="sr-Cyrl-CS" sz="4000" dirty="0" smtClean="0"/>
              <a:t>Државно веће тужилаца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3083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295400"/>
            <a:ext cx="7772400" cy="5562600"/>
          </a:xfrm>
        </p:spPr>
        <p:txBody>
          <a:bodyPr>
            <a:normAutofit fontScale="90000"/>
          </a:bodyPr>
          <a:lstStyle/>
          <a:p>
            <a:r>
              <a:rPr lang="sr-Cyrl-CS" sz="2800" dirty="0" smtClean="0">
                <a:solidFill>
                  <a:schemeClr val="tx2"/>
                </a:solidFill>
              </a:rPr>
              <a:t>- У Устав унети интегративну клаузулу</a:t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>
                <a:solidFill>
                  <a:schemeClr val="tx2"/>
                </a:solidFill>
              </a:rPr>
              <a:t/>
            </a:r>
            <a:br>
              <a:rPr lang="sr-Cyrl-CS" sz="2800" dirty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>- Отклонити терминолошке недоследности у одређивању међународних извора права </a:t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/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>
                <a:solidFill>
                  <a:schemeClr val="tx2"/>
                </a:solidFill>
              </a:rPr>
              <a:t>-</a:t>
            </a:r>
            <a:r>
              <a:rPr lang="sr-Cyrl-CS" sz="2800" dirty="0" smtClean="0">
                <a:solidFill>
                  <a:schemeClr val="tx2"/>
                </a:solidFill>
              </a:rPr>
              <a:t> Отклонити контрадикторност уставних решења о правним изворима:</a:t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/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>а) који постављају границе деловања судске власти</a:t>
            </a:r>
            <a:r>
              <a:rPr lang="sr-Cyrl-CS" sz="2800" dirty="0">
                <a:solidFill>
                  <a:schemeClr val="tx2"/>
                </a:solidFill>
              </a:rPr>
              <a:t/>
            </a:r>
            <a:br>
              <a:rPr lang="sr-Cyrl-CS" sz="2800" dirty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/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>б) на којима се темеље одлуке суда</a:t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/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>в) којима је потчињен судија у вршењу судијске функције</a:t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/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 smtClean="0">
                <a:solidFill>
                  <a:schemeClr val="tx2"/>
                </a:solidFill>
              </a:rPr>
              <a:t/>
            </a:r>
            <a:br>
              <a:rPr lang="sr-Cyrl-CS" sz="2800" dirty="0" smtClean="0">
                <a:solidFill>
                  <a:schemeClr val="tx2"/>
                </a:solidFill>
              </a:rPr>
            </a:br>
            <a:r>
              <a:rPr lang="sr-Cyrl-CS" sz="2800" dirty="0">
                <a:solidFill>
                  <a:schemeClr val="tx2"/>
                </a:solidFill>
              </a:rPr>
              <a:t/>
            </a:r>
            <a:br>
              <a:rPr lang="sr-Cyrl-C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457201"/>
            <a:ext cx="6417734" cy="990600"/>
          </a:xfrm>
        </p:spPr>
        <p:txBody>
          <a:bodyPr/>
          <a:lstStyle/>
          <a:p>
            <a:r>
              <a:rPr lang="sr-Cyrl-RS" sz="3200" dirty="0"/>
              <a:t>ОСТАЛИ ПРЕДЛОЗИ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521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6400"/>
            <a:ext cx="7408333" cy="4449763"/>
          </a:xfrm>
        </p:spPr>
        <p:txBody>
          <a:bodyPr>
            <a:noAutofit/>
          </a:bodyPr>
          <a:lstStyle/>
          <a:p>
            <a:pPr algn="ctr">
              <a:buFontTx/>
              <a:buChar char="-"/>
            </a:pPr>
            <a:r>
              <a:rPr lang="sr-Cyrl-RS" sz="3200" dirty="0" smtClean="0"/>
              <a:t>Уврстити судску праксу у обавезне изворе права</a:t>
            </a:r>
          </a:p>
          <a:p>
            <a:pPr algn="ctr">
              <a:buFontTx/>
              <a:buChar char="-"/>
            </a:pPr>
            <a:endParaRPr lang="sr-Cyrl-RS" sz="3200" dirty="0" smtClean="0"/>
          </a:p>
          <a:p>
            <a:pPr marL="0" indent="0" algn="ctr">
              <a:buNone/>
            </a:pPr>
            <a:r>
              <a:rPr lang="sr-Cyrl-RS" sz="3200" dirty="0" smtClean="0"/>
              <a:t>- Установити </a:t>
            </a:r>
            <a:r>
              <a:rPr lang="sr-Cyrl-RS" sz="3200" dirty="0"/>
              <a:t>обавезу публиковања у Службеном гласнику пресуда међународних тела уколико су стандарди садржани у пресудама правно обавезујући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ОСТАЛИ ПРЕДЛОЗИ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08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CS" sz="2800" dirty="0" smtClean="0"/>
              <a:t>Стручност носилаца правосудних функција треба подићи на ниво уставног принципа</a:t>
            </a:r>
          </a:p>
          <a:p>
            <a:pPr>
              <a:buFontTx/>
              <a:buChar char="-"/>
            </a:pPr>
            <a:endParaRPr lang="sr-Cyrl-CS" sz="2800" dirty="0"/>
          </a:p>
          <a:p>
            <a:pPr marL="0" indent="0">
              <a:buNone/>
            </a:pPr>
            <a:r>
              <a:rPr lang="sr-Cyrl-CS" sz="2800" dirty="0" smtClean="0"/>
              <a:t>- Правосудну академију треба подићи на ранг уставне категорије, а прописати да судије и заменици јавног тужиоца пре првог ступања на функцију похађају почетну обуку на Правосудној академији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ОСТАЛИ ПРЕДЛОЗИ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02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4648200"/>
          </a:xfrm>
        </p:spPr>
        <p:txBody>
          <a:bodyPr>
            <a:normAutofit/>
          </a:bodyPr>
          <a:lstStyle/>
          <a:p>
            <a:pPr algn="just"/>
            <a:r>
              <a:rPr lang="sr-Cyrl-RS" sz="3200" dirty="0" smtClean="0">
                <a:solidFill>
                  <a:schemeClr val="tx2"/>
                </a:solidFill>
              </a:rPr>
              <a:t>-Уставом дефинисати садржину судске власти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>
                <a:solidFill>
                  <a:schemeClr val="tx2"/>
                </a:solidFill>
              </a:rPr>
              <a:t/>
            </a:r>
            <a:br>
              <a:rPr lang="sr-Cyrl-RS" sz="3200" dirty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-размотрити могућност да се као судови посебне надлежности предвиде судови за породичне и радне спорове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>
                <a:solidFill>
                  <a:schemeClr val="tx2"/>
                </a:solidFill>
              </a:rPr>
              <a:t/>
            </a:r>
            <a:br>
              <a:rPr lang="sr-Cyrl-RS" sz="3200" dirty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762001"/>
            <a:ext cx="6417734" cy="761999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ОСТАЛИ ПРЕДЛОЗИ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5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286000"/>
            <a:ext cx="7772400" cy="3505200"/>
          </a:xfrm>
        </p:spPr>
        <p:txBody>
          <a:bodyPr>
            <a:normAutofit/>
          </a:bodyPr>
          <a:lstStyle/>
          <a:p>
            <a:r>
              <a:rPr lang="sr-Cyrl-CS" sz="3200" dirty="0" smtClean="0">
                <a:solidFill>
                  <a:schemeClr val="tx2"/>
                </a:solidFill>
              </a:rPr>
              <a:t>Јавни позив, осим </a:t>
            </a:r>
            <a:r>
              <a:rPr lang="sr-Cyrl-RS" sz="3200" dirty="0" smtClean="0">
                <a:solidFill>
                  <a:schemeClr val="tx2"/>
                </a:solidFill>
              </a:rPr>
              <a:t>невладиним </a:t>
            </a:r>
            <a:r>
              <a:rPr lang="sr-Cyrl-CS" sz="3200" dirty="0" smtClean="0">
                <a:solidFill>
                  <a:schemeClr val="tx2"/>
                </a:solidFill>
              </a:rPr>
              <a:t>организацијама, био је посебно упућен и свим адвокатским коморама широм државе, државним и приватним правним факултетима, научним институтима, струковним удружењима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533401"/>
            <a:ext cx="6417734" cy="838199"/>
          </a:xfrm>
        </p:spPr>
        <p:txBody>
          <a:bodyPr>
            <a:normAutofit/>
          </a:bodyPr>
          <a:lstStyle/>
          <a:p>
            <a:r>
              <a:rPr lang="sr-Cyrl-RS" sz="4000" dirty="0"/>
              <a:t>Консултативни процес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7385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401344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- Одредбу </a:t>
            </a:r>
            <a:r>
              <a:rPr lang="ru-RU" sz="3200" dirty="0">
                <a:solidFill>
                  <a:schemeClr val="tx2"/>
                </a:solidFill>
              </a:rPr>
              <a:t>члана 67. Устава требало </a:t>
            </a:r>
            <a:r>
              <a:rPr lang="ru-RU" sz="3200" dirty="0" smtClean="0">
                <a:solidFill>
                  <a:schemeClr val="tx2"/>
                </a:solidFill>
              </a:rPr>
              <a:t>би изменити у </a:t>
            </a:r>
            <a:r>
              <a:rPr lang="ru-RU" sz="3200" dirty="0">
                <a:solidFill>
                  <a:schemeClr val="tx2"/>
                </a:solidFill>
              </a:rPr>
              <a:t>правцу </a:t>
            </a:r>
            <a:r>
              <a:rPr lang="ru-RU" sz="3200" dirty="0" smtClean="0">
                <a:solidFill>
                  <a:schemeClr val="tx2"/>
                </a:solidFill>
              </a:rPr>
              <a:t>изричитог обезбеђивања </a:t>
            </a:r>
            <a:r>
              <a:rPr lang="ru-RU" sz="3200" dirty="0">
                <a:solidFill>
                  <a:schemeClr val="tx2"/>
                </a:solidFill>
              </a:rPr>
              <a:t>слободе пружања бесплатне правне помоћи најширем кругу пружалаца, уз задржавање обавезе пружања бесплатне правне помоћи за адвокате и јединице локалне самоуправе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533401"/>
            <a:ext cx="6417734" cy="914400"/>
          </a:xfrm>
        </p:spPr>
        <p:txBody>
          <a:bodyPr>
            <a:normAutofit/>
          </a:bodyPr>
          <a:lstStyle/>
          <a:p>
            <a:r>
              <a:rPr lang="sr-Cyrl-RS" sz="3600" dirty="0"/>
              <a:t>ОСТАЛИ ПРЕДЛОЗИ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45253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28800"/>
            <a:ext cx="7772400" cy="4572000"/>
          </a:xfrm>
        </p:spPr>
        <p:txBody>
          <a:bodyPr>
            <a:normAutofit fontScale="90000"/>
          </a:bodyPr>
          <a:lstStyle/>
          <a:p>
            <a:r>
              <a:rPr lang="sr-Cyrl-RS" sz="3100" dirty="0" smtClean="0">
                <a:solidFill>
                  <a:schemeClr val="tx2"/>
                </a:solidFill>
              </a:rPr>
              <a:t>- Члан 142 став 3 изменити тако да гласи: „У суђењу учествују судије и судијски помоћници, на начин утврђен законом“ </a:t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>
                <a:solidFill>
                  <a:schemeClr val="tx2"/>
                </a:solidFill>
              </a:rPr>
              <a:t/>
            </a:r>
            <a:br>
              <a:rPr lang="sr-Cyrl-RS" sz="3100" dirty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>- искључити учешће судија поротника у суђењу</a:t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>
                <a:solidFill>
                  <a:schemeClr val="tx2"/>
                </a:solidFill>
              </a:rPr>
              <a:t/>
            </a:r>
            <a:br>
              <a:rPr lang="sr-Cyrl-RS" sz="3100" dirty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>- прописати квалификовану већину за усвајање закона који регулишу судску власт</a:t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3100" dirty="0">
                <a:solidFill>
                  <a:schemeClr val="tx2"/>
                </a:solidFill>
              </a:rPr>
              <a:t/>
            </a:r>
            <a:br>
              <a:rPr lang="sr-Cyrl-RS" sz="3100" dirty="0">
                <a:solidFill>
                  <a:schemeClr val="tx2"/>
                </a:solidFill>
              </a:rPr>
            </a:br>
            <a:r>
              <a:rPr lang="sr-Cyrl-RS" sz="3100" dirty="0" smtClean="0">
                <a:solidFill>
                  <a:schemeClr val="tx2"/>
                </a:solidFill>
              </a:rPr>
              <a:t>-</a:t>
            </a:r>
            <a:r>
              <a:rPr lang="sr-Cyrl-RS" sz="3100" dirty="0">
                <a:solidFill>
                  <a:schemeClr val="tx2"/>
                </a:solidFill>
              </a:rPr>
              <a:t>гарантовати јавно изрицање пресуде</a:t>
            </a:r>
            <a:r>
              <a:rPr lang="sr-Cyrl-RS" sz="3100" dirty="0" smtClean="0">
                <a:solidFill>
                  <a:schemeClr val="tx2"/>
                </a:solidFill>
              </a:rPr>
              <a:t/>
            </a:r>
            <a:br>
              <a:rPr lang="sr-Cyrl-RS" sz="3100" dirty="0" smtClean="0">
                <a:solidFill>
                  <a:schemeClr val="tx2"/>
                </a:solidFill>
              </a:rPr>
            </a:br>
            <a:r>
              <a:rPr lang="sr-Cyrl-RS" sz="2800" dirty="0">
                <a:solidFill>
                  <a:schemeClr val="tx2"/>
                </a:solidFill>
              </a:rPr>
              <a:t/>
            </a:r>
            <a:br>
              <a:rPr lang="sr-Cyrl-R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457201"/>
            <a:ext cx="6417734" cy="1219200"/>
          </a:xfrm>
        </p:spPr>
        <p:txBody>
          <a:bodyPr/>
          <a:lstStyle/>
          <a:p>
            <a:r>
              <a:rPr lang="sr-Cyrl-RS" sz="3200" dirty="0"/>
              <a:t>ОСТАЛИ ПРЕДЛОЗИ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3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3200" dirty="0" smtClean="0"/>
              <a:t>Јавни позив био је отворен од 19. маја    до 30. јуна 2017. године</a:t>
            </a:r>
          </a:p>
          <a:p>
            <a:pPr marL="0" indent="0" algn="ctr">
              <a:buNone/>
            </a:pPr>
            <a:endParaRPr lang="sr-Cyrl-RS" sz="3200" dirty="0" smtClean="0"/>
          </a:p>
          <a:p>
            <a:pPr marL="0" indent="0">
              <a:buNone/>
            </a:pPr>
            <a:r>
              <a:rPr lang="sr-Cyrl-RS" sz="3200" dirty="0" smtClean="0"/>
              <a:t>              </a:t>
            </a:r>
            <a:r>
              <a:rPr lang="sr-Cyrl-RS" sz="3200" dirty="0"/>
              <a:t> </a:t>
            </a:r>
            <a:r>
              <a:rPr lang="sr-Cyrl-RS" sz="3200" dirty="0" smtClean="0"/>
              <a:t>          Пристигло је</a:t>
            </a:r>
          </a:p>
          <a:p>
            <a:pPr marL="0" indent="0">
              <a:buNone/>
            </a:pPr>
            <a:r>
              <a:rPr lang="sr-Cyrl-RS" sz="4000" dirty="0" smtClean="0"/>
              <a:t>	      </a:t>
            </a:r>
            <a:r>
              <a:rPr lang="sr-Cyrl-RS" sz="5400" dirty="0" smtClean="0"/>
              <a:t>15 предлога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Консултативни процес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5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428999"/>
            <a:ext cx="7408333" cy="2697163"/>
          </a:xfrm>
        </p:spPr>
        <p:txBody>
          <a:bodyPr/>
          <a:lstStyle/>
          <a:p>
            <a:pPr marL="0" indent="0">
              <a:buNone/>
            </a:pPr>
            <a:r>
              <a:rPr lang="sr-Cyrl-CS" dirty="0" smtClean="0"/>
              <a:t>                   </a:t>
            </a:r>
          </a:p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dirty="0" smtClean="0"/>
              <a:t>      У НАСТАВКУ СЛЕДИ ПРЕЗЕНТАЦИЈА ПРЕДЛОГА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62072"/>
          </a:xfrm>
        </p:spPr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tx2"/>
                </a:solidFill>
              </a:rPr>
              <a:t>О</a:t>
            </a:r>
            <a:r>
              <a:rPr lang="sr-Cyrl-RS" dirty="0" smtClean="0">
                <a:solidFill>
                  <a:schemeClr val="tx2"/>
                </a:solidFill>
              </a:rPr>
              <a:t>рганизације су у својим коментарима дале мноштво различитих и алтернативних предлога из области правосуђа и других области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2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28800"/>
            <a:ext cx="7772400" cy="47244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2"/>
                </a:solidFill>
              </a:rPr>
              <a:t>- </a:t>
            </a:r>
            <a:r>
              <a:rPr lang="sr-Cyrl-RS" dirty="0">
                <a:solidFill>
                  <a:schemeClr val="tx2"/>
                </a:solidFill>
              </a:rPr>
              <a:t>П</a:t>
            </a:r>
            <a:r>
              <a:rPr lang="sr-Cyrl-RS" dirty="0" smtClean="0">
                <a:solidFill>
                  <a:schemeClr val="tx2"/>
                </a:solidFill>
              </a:rPr>
              <a:t>одела власти 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>
                <a:solidFill>
                  <a:schemeClr val="tx2"/>
                </a:solidFill>
              </a:rPr>
              <a:t>-Начела судства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>
                <a:solidFill>
                  <a:schemeClr val="tx2"/>
                </a:solidFill>
              </a:rPr>
              <a:t>-Избор носиоца правосудних функција и престанак функција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>
                <a:solidFill>
                  <a:schemeClr val="tx2"/>
                </a:solidFill>
              </a:rPr>
              <a:t>-Високи савет судства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>
                <a:solidFill>
                  <a:schemeClr val="tx2"/>
                </a:solidFill>
              </a:rPr>
              <a:t>-Јавно тужилаштво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>
                <a:solidFill>
                  <a:schemeClr val="tx2"/>
                </a:solidFill>
              </a:rPr>
              <a:t>-Државно веће тужилаца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533401"/>
            <a:ext cx="6417734" cy="685799"/>
          </a:xfrm>
        </p:spPr>
        <p:txBody>
          <a:bodyPr>
            <a:noAutofit/>
          </a:bodyPr>
          <a:lstStyle/>
          <a:p>
            <a:r>
              <a:rPr lang="sr-Cyrl-CS" sz="4000" dirty="0" smtClean="0"/>
              <a:t>Теме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496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Члан 4.</a:t>
            </a:r>
            <a:br>
              <a:rPr lang="ru-RU" b="1" dirty="0"/>
            </a:br>
            <a:r>
              <a:rPr lang="ru-RU" dirty="0"/>
              <a:t>Правни поредак је јединствен.</a:t>
            </a:r>
            <a:br>
              <a:rPr lang="ru-RU" dirty="0"/>
            </a:br>
            <a:r>
              <a:rPr lang="ru-RU" dirty="0"/>
              <a:t>Уређење власти почива на подели власти на законодавну, извршну и судску.</a:t>
            </a:r>
            <a:br>
              <a:rPr lang="ru-RU" dirty="0"/>
            </a:br>
            <a:r>
              <a:rPr lang="ru-RU" dirty="0"/>
              <a:t>Однос три гране власти заснива се на равнотежи и међусобној контроли.</a:t>
            </a:r>
            <a:br>
              <a:rPr lang="ru-RU" dirty="0"/>
            </a:br>
            <a:r>
              <a:rPr lang="ru-RU" dirty="0"/>
              <a:t>Судска власт је </a:t>
            </a:r>
            <a:r>
              <a:rPr lang="ru-RU" dirty="0" smtClean="0"/>
              <a:t>независна.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2"/>
                </a:solidFill>
              </a:rPr>
              <a:t/>
            </a:r>
            <a:br>
              <a:rPr lang="ru-RU" sz="2700" b="1" dirty="0">
                <a:solidFill>
                  <a:schemeClr val="tx2"/>
                </a:solidFill>
              </a:rPr>
            </a:br>
            <a:r>
              <a:rPr lang="ru-RU" sz="3600" b="1" dirty="0" smtClean="0">
                <a:solidFill>
                  <a:schemeClr val="tx2"/>
                </a:solidFill>
              </a:rPr>
              <a:t>ПОДЕЛА ВЛАСТИ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0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70864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tx2"/>
                </a:solidFill>
              </a:rPr>
              <a:t>- Контрадикторност ст. 3 и 4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/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- Предлог: 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Став 3. би требао да гласи :</a:t>
            </a:r>
            <a:br>
              <a:rPr lang="sr-Cyrl-RS" sz="3200" dirty="0" smtClean="0">
                <a:solidFill>
                  <a:schemeClr val="tx2"/>
                </a:solidFill>
              </a:rPr>
            </a:br>
            <a:r>
              <a:rPr lang="sr-Cyrl-RS" sz="3200" dirty="0" smtClean="0">
                <a:solidFill>
                  <a:schemeClr val="tx2"/>
                </a:solidFill>
              </a:rPr>
              <a:t>„</a:t>
            </a:r>
            <a:r>
              <a:rPr lang="ru-RU" sz="3200" dirty="0">
                <a:solidFill>
                  <a:schemeClr val="tx2"/>
                </a:solidFill>
              </a:rPr>
              <a:t> Однос </a:t>
            </a:r>
            <a:r>
              <a:rPr lang="ru-RU" sz="3200" dirty="0" smtClean="0">
                <a:solidFill>
                  <a:schemeClr val="tx2"/>
                </a:solidFill>
              </a:rPr>
              <a:t>законодавне и извршне власти </a:t>
            </a:r>
            <a:r>
              <a:rPr lang="ru-RU" sz="3200" dirty="0">
                <a:solidFill>
                  <a:schemeClr val="tx2"/>
                </a:solidFill>
              </a:rPr>
              <a:t>заснива се на равнотежи и међусобној контроли</a:t>
            </a:r>
            <a:r>
              <a:rPr lang="sr-Cyrl-RS" sz="3200" dirty="0" smtClean="0">
                <a:solidFill>
                  <a:schemeClr val="tx2"/>
                </a:solidFill>
              </a:rPr>
              <a:t>“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762001"/>
            <a:ext cx="6417734" cy="685799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Подела власти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06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317524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2"/>
                </a:solidFill>
              </a:rPr>
              <a:t>Предлог: Прецизније и систематичније дефинисати начела судства на почетку одељка </a:t>
            </a:r>
            <a:br>
              <a:rPr lang="sr-Cyrl-RS" dirty="0" smtClean="0">
                <a:solidFill>
                  <a:schemeClr val="tx2"/>
                </a:solidFill>
              </a:rPr>
            </a:br>
            <a:r>
              <a:rPr lang="sr-Cyrl-RS" dirty="0" smtClean="0">
                <a:solidFill>
                  <a:schemeClr val="tx2"/>
                </a:solidFill>
              </a:rPr>
              <a:t>(институционална и персонална)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914401"/>
            <a:ext cx="6417734" cy="685800"/>
          </a:xfrm>
        </p:spPr>
        <p:txBody>
          <a:bodyPr>
            <a:noAutofit/>
          </a:bodyPr>
          <a:lstStyle/>
          <a:p>
            <a:r>
              <a:rPr lang="sr-Cyrl-RS" sz="4000" dirty="0" smtClean="0"/>
              <a:t>НАЧЕЛА СУДСТВА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5676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540</TotalTime>
  <Words>834</Words>
  <Application>Microsoft Office PowerPoint</Application>
  <PresentationFormat>On-screen Show (4:3)</PresentationFormat>
  <Paragraphs>105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Waveform</vt:lpstr>
      <vt:lpstr>ПРЕГЛЕД ПРЕДЛОГА ОРГАНИЗАЦИЈА ЦИВИЛНОГ ДРУШТВА ПО ЈАВНОМ ПОЗИВУ  </vt:lpstr>
      <vt:lpstr>Консултативни процес</vt:lpstr>
      <vt:lpstr>Јавни позив, осим невладиним организацијама, био је посебно упућен и свим адвокатским коморама широм државе, државним и приватним правним факултетима, научним институтима, струковним удружењима</vt:lpstr>
      <vt:lpstr>Консултативни процес</vt:lpstr>
      <vt:lpstr>Организације су у својим коментарима дале мноштво различитих и алтернативних предлога из области правосуђа и других области</vt:lpstr>
      <vt:lpstr>- Подела власти  -Начела судства -Избор носиоца правосудних функција и престанак функција -Високи савет судства -Јавно тужилаштво -Државно веће тужилаца   </vt:lpstr>
      <vt:lpstr> ПОДЕЛА ВЛАСТИ </vt:lpstr>
      <vt:lpstr>- Контрадикторност ст. 3 и 4  - Предлог:  Став 3. би требао да гласи : „ Однос законодавне и извршне власти заснива се на равнотежи и међусобној контроли“</vt:lpstr>
      <vt:lpstr>Предлог: Прецизније и систематичније дефинисати начела судства на почетку одељка  (институционална и персонална)</vt:lpstr>
      <vt:lpstr>НАЧЕЛА СУДСТВА </vt:lpstr>
      <vt:lpstr>НАЧЕЛА СУДСТВА</vt:lpstr>
      <vt:lpstr>Критика: назив не одговара надлежностима које ВКС има према Уставу  Предлог: вратити назив- Врховни суд  Предлог: Избор председника ВКС-а требало би са Народне скупштине пренети на Високи савет судства</vt:lpstr>
      <vt:lpstr>Критика: Избор судија од стране Народне скупштине  Критика: Пробни мандат (први избор у трајању од 3 године)</vt:lpstr>
      <vt:lpstr>Предлог: Високи савет судства треба да буде искључиво надлежан за избор свих судија и председника судова; искључити Народну скуштину из избора судија и председника судова  Предлог: укидање временског ограничења за први избор лица које се бира на судијску функцију</vt:lpstr>
      <vt:lpstr>Предлог: Решење да ВСС доноси одлуку о избору судије на судијску функцију, а председник Републике доноси указ о ступању на судијску функцију лица које се први пут бира   Предлог: На прву судијску функцију бира се лице које је завршило почетну обуку на Правосудној академији </vt:lpstr>
      <vt:lpstr>Престанак судијске функције</vt:lpstr>
      <vt:lpstr>Критика: чланови по положају (министар правде  и председник надлежног одбора Народне скупштине)  Критика: чланство адвоката  Критика: председник ВКС-а=председник ВСС-а   </vt:lpstr>
      <vt:lpstr> Предлог: искључити из састава ВСС-а министра правде  и председника надлежног одбора Народне скупштине  Предлог: искључити из састава ВСС-а председника надлежног одбора Народне скупштине, а министру правде као члану ВСС-а ограничити овлашћења   Предлог: искључити из састава ВСС-а  све оне које не врше судијску функцију   </vt:lpstr>
      <vt:lpstr>Предлог:  Судије као изборне чланове ВСС-а треба непосредно да бирају све судије, а не Народна скупштина  Предлог: Укинути ограничење да изборни чланови који нису судије морају бити из реда адвоката и професора правних факултета   Предлог: Председника ВСС-а треба да бирају чланови савета 2/3 већином   </vt:lpstr>
      <vt:lpstr>Високи савет судства  (састав, избор и надлежност) </vt:lpstr>
      <vt:lpstr>ЈАВНО ТУЖИЛАШТВО</vt:lpstr>
      <vt:lpstr>ЈАВНО ТУЖИЛАШТВО</vt:lpstr>
      <vt:lpstr>ЈАВНО ТУЖИЛАШТВО</vt:lpstr>
      <vt:lpstr>ЈАВНО ТУЖИЛАШТВО</vt:lpstr>
      <vt:lpstr>Исте критике и предлози као и за ВСС  Предлог: ДВТ треба да чине седам јавних тужилаца и четири угледна и истакнута правника са најмање 15 година искуства у струци, од којих је један адвокат, други професор правног факултета, трећи судија и четврти представник организације цивилног друштва која се, поред осталог, бави заштитом људских права у судским поступцима</vt:lpstr>
      <vt:lpstr>- У Устав унети интегративну клаузулу  - Отклонити терминолошке недоследности у одређивању међународних извора права   - Отклонити контрадикторност уставних решења о правним изворима:  а) који постављају границе деловања судске власти  б) на којима се темеље одлуке суда  в) којима је потчињен судија у вршењу судијске функције    </vt:lpstr>
      <vt:lpstr>ОСТАЛИ ПРЕДЛОЗИ </vt:lpstr>
      <vt:lpstr>ОСТАЛИ ПРЕДЛОЗИ</vt:lpstr>
      <vt:lpstr>-Уставом дефинисати садржину судске власти  -размотрити могућност да се као судови посебне надлежности предвиде судови за породичне и радне спорове   </vt:lpstr>
      <vt:lpstr>- Одредбу члана 67. Устава требало би изменити у правцу изричитог обезбеђивања слободе пружања бесплатне правне помоћи најширем кругу пружалаца, уз задржавање обавезе пружања бесплатне правне помоћи за адвокате и јединице локалне самоуправе</vt:lpstr>
      <vt:lpstr>- Члан 142 став 3 изменити тако да гласи: „У суђењу учествују судије и судијски помоћници, на начин утврђен законом“   - искључити учешће судија поротника у суђењу  - прописати квалификовану већину за усвајање закона који регулишу судску власт  -гарантовати јавно изрицање пресуде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ОКРУГЛИ СТО  O ИЗМЕНАMA  УСТАВА РЕПУБЛИКЕ СРБИЈЕ  У ОБЛАСТИ ПРАВОСУЂА</dc:title>
  <dc:creator>SONJA</dc:creator>
  <cp:lastModifiedBy>SONJA</cp:lastModifiedBy>
  <cp:revision>76</cp:revision>
  <cp:lastPrinted>2017-07-20T07:36:21Z</cp:lastPrinted>
  <dcterms:created xsi:type="dcterms:W3CDTF">2017-07-18T09:57:06Z</dcterms:created>
  <dcterms:modified xsi:type="dcterms:W3CDTF">2017-09-28T10:51:36Z</dcterms:modified>
</cp:coreProperties>
</file>